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5814"/>
  </p:normalViewPr>
  <p:slideViewPr>
    <p:cSldViewPr snapToGrid="0" snapToObjects="1">
      <p:cViewPr varScale="1">
        <p:scale>
          <a:sx n="120" d="100"/>
          <a:sy n="120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59BC1-DCBD-804E-96EE-CDC5D485A41D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AAF4F-7B93-D840-A5EF-A7AEAA712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95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timecourse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disulfide cross-linking of Single-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Cys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cytTM-SpoIVFB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(E44C or V70C) with Single-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Cys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b="1" dirty="0"/>
              <a:t>Pro-</a:t>
            </a:r>
            <a:r>
              <a:rPr lang="en-US" b="1" dirty="0" err="1"/>
              <a:t>σ</a:t>
            </a:r>
            <a:r>
              <a:rPr lang="en-US" b="1" baseline="30000" dirty="0" err="1"/>
              <a:t>K</a:t>
            </a:r>
            <a:r>
              <a:rPr lang="en-US" b="1" dirty="0"/>
              <a:t>(1-127)</a:t>
            </a:r>
            <a:r>
              <a:rPr lang="en-US" b="1" baseline="0" dirty="0"/>
              <a:t> (F18C, V20C, S21C or K24C)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 coli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/>
          </a:p>
          <a:p>
            <a:r>
              <a:rPr lang="en-US" dirty="0"/>
              <a:t>(</a:t>
            </a:r>
            <a:r>
              <a:rPr lang="en-US" i="1" dirty="0"/>
              <a:t>g</a:t>
            </a:r>
            <a:r>
              <a:rPr lang="en-US" dirty="0"/>
              <a:t>)  Longer exposure (30 sec) of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isulfide cross-linking of Single-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cytTM-SpoIVFB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V70C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b="0" dirty="0"/>
              <a:t>Pro-</a:t>
            </a:r>
            <a:r>
              <a:rPr lang="en-US" b="0" dirty="0" err="1"/>
              <a:t>σ</a:t>
            </a:r>
            <a:r>
              <a:rPr lang="en-US" b="0" baseline="30000" dirty="0" err="1"/>
              <a:t>K</a:t>
            </a:r>
            <a:r>
              <a:rPr lang="en-US" b="0" dirty="0"/>
              <a:t> (1-127) (F18C or K24C) with </a:t>
            </a:r>
            <a:r>
              <a:rPr lang="en-US" b="0" dirty="0" err="1"/>
              <a:t>Cys</a:t>
            </a:r>
            <a:r>
              <a:rPr lang="en-US" b="0" dirty="0"/>
              <a:t>-less </a:t>
            </a:r>
            <a:r>
              <a:rPr lang="en-US" dirty="0" err="1"/>
              <a:t>BofA</a:t>
            </a:r>
            <a:r>
              <a:rPr lang="en-US" dirty="0"/>
              <a:t>/</a:t>
            </a:r>
            <a:r>
              <a:rPr lang="en-US" dirty="0" err="1"/>
              <a:t>SpoIVFA</a:t>
            </a:r>
            <a:r>
              <a:rPr lang="en-US" dirty="0"/>
              <a:t>. 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Immunoblot analysis of cell extracts from samples in Fig. S11F at the 60-min timepoint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treated with 1mM Cu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2+(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phenathroline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u="none" strike="noStrike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The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single stars (*)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 4 background bands.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82EB7-48E5-284C-A45D-738523A69C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D27B1-9123-9B4C-8F04-066CC6FEE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151B4B-C212-AE47-B020-84687AA8A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E9D78A-83A7-2641-85CA-B815A0B40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5D1CF-F87A-4548-A97C-2FB1D8510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2E871-8DE4-BA4E-A06D-8D837AEA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07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9FD6-6A10-A64B-A76D-D59FFE434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F5347-66BB-2D4A-9B03-FF5D694AC1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48230-C485-104A-9709-7DC77D095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6B6-E0E2-7F42-8135-59C6C3A44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91E98-D89C-9E48-AFC3-532F652E0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1C1E41-3E57-7D40-BD5F-3E84115DC7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BCC707-BE2D-AA4C-86B1-30AF93F9BC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3F8D3-F2B7-2A4C-8A20-195C63C00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1DD63-F57A-A640-9341-0EB4FF704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10156-D9E8-6B46-8FF3-D0C081D6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7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9A47A-DF7E-D049-88EB-C33DCF459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EFA8E-A534-214E-9683-D94D641B1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DAD25-243B-C743-9277-1819D4E07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C8B82-8732-7146-A16E-B564FE91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12274-5EAB-334F-A833-40C17244B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1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36C66-BB93-5849-80B7-716854E3F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52F82-0183-E94B-90B8-6C53A24DC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EAF7F-26F6-2F4D-AE71-F91164B54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9580B-CD24-F54B-8279-66652E4F7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8B8D2-A654-AC44-9EC8-2BD9B5678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F4F67-E872-9A40-A2DA-6FE3E5491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E7F4E-D37E-D54C-A1CA-9B4A80D98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91C23-8289-D548-B2B5-3004AA2661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F2C1E-B37F-3846-A231-E0EF8633B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C5B43-82E3-EA40-8C4C-E970305D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CFE4A0-7E45-0644-AB90-9E161DE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2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3CD80-25B3-8240-84DB-714825B5B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EC592-968D-AC46-AC33-14FE35496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9EE69-D526-AB4E-BB8A-EC0D6AA9B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AE991-6BB9-E444-8FE5-22428F693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C4FC50-2951-F640-9C95-4F0C28264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83165-296B-4A4F-93FC-26A6EC9F1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CAA734-6AD8-E342-8386-BE0BE811E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C1F558-4829-2844-B48C-588D2379C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8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7DD2C-7324-5847-A1D4-36E11E038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F94C5A-8415-7B4B-BC40-B231DDE03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78E1C-355A-3D4F-9FAD-ECE38B4D2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79577-2936-6F45-909B-D64088586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9762E8-0585-CA43-8D70-45A1CE783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0F8E8F-9C80-8445-BC0F-A63DCFE27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89525-BFEB-EB45-BDD3-7FE7A37C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0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F8B35-561C-A840-B290-A0C2559FE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22099-03F0-8446-AE59-3761EE16E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E0F757-CC05-E041-83DE-1BDAFA9B8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0D291-BB00-6843-8984-A6CA15CA9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FC9C5C-4F79-A145-8166-4F2AE1C8D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815144-5990-6547-A9A2-D9D780C59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1FDF6-81F0-EA42-87CE-2858117DD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5CA70A-204A-274A-AF7D-FF7AE4820F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46719-758D-A245-BAE9-0FF8614539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7413F-EC88-494F-9E5D-04051034C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1014F0-02EE-AD4F-A2D1-167E4C4EC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EFE28-E554-BB42-ADE2-B9E91534D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0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95B5C-E189-F648-B9A7-9D5C6D597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458CB-72EE-1D48-9FFB-8A18427DC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21B54-AFB5-DF4D-B32B-E77185C61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C1596-7D47-A54D-9796-49DDC282D85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81025-DEFE-0E45-B7A3-677A49B57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22D8C-1876-0443-A829-3A3355DB3E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67247-1B8D-1B45-9F4F-11DDC59D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0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14555A-38AF-ED4A-924F-BCA028FBD408}"/>
              </a:ext>
            </a:extLst>
          </p:cNvPr>
          <p:cNvSpPr txBox="1"/>
          <p:nvPr/>
        </p:nvSpPr>
        <p:spPr>
          <a:xfrm rot="17888491">
            <a:off x="6543540" y="140270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F18C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8A8A22-BC9B-164B-AC64-D0972365EB24}"/>
              </a:ext>
            </a:extLst>
          </p:cNvPr>
          <p:cNvSpPr txBox="1"/>
          <p:nvPr/>
        </p:nvSpPr>
        <p:spPr>
          <a:xfrm>
            <a:off x="7945868" y="4590298"/>
            <a:ext cx="97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complex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267B7DE-ED68-1047-8802-D510DEBA3108}"/>
              </a:ext>
            </a:extLst>
          </p:cNvPr>
          <p:cNvCxnSpPr>
            <a:cxnSpLocks/>
          </p:cNvCxnSpPr>
          <p:nvPr/>
        </p:nvCxnSpPr>
        <p:spPr>
          <a:xfrm flipH="1">
            <a:off x="7727344" y="5507300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F12DFC7-2177-EA4D-9B61-1FF298326B17}"/>
              </a:ext>
            </a:extLst>
          </p:cNvPr>
          <p:cNvSpPr/>
          <p:nvPr/>
        </p:nvSpPr>
        <p:spPr>
          <a:xfrm>
            <a:off x="7927030" y="5306674"/>
            <a:ext cx="1666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err="1"/>
              <a:t>cytTM-SpoIVFB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8D5466-A75D-1949-821B-56C8D23FB4DC}"/>
              </a:ext>
            </a:extLst>
          </p:cNvPr>
          <p:cNvSpPr/>
          <p:nvPr/>
        </p:nvSpPr>
        <p:spPr>
          <a:xfrm>
            <a:off x="7950883" y="4089658"/>
            <a:ext cx="1612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cytTM-SpoIVFB</a:t>
            </a:r>
            <a:r>
              <a:rPr lang="en-US" dirty="0"/>
              <a:t> dimer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521470-EB02-9B42-A5F4-52FE80DF5ACF}"/>
              </a:ext>
            </a:extLst>
          </p:cNvPr>
          <p:cNvCxnSpPr>
            <a:cxnSpLocks/>
          </p:cNvCxnSpPr>
          <p:nvPr/>
        </p:nvCxnSpPr>
        <p:spPr>
          <a:xfrm flipH="1">
            <a:off x="7736266" y="4289925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BA53D08-4D5C-0640-AA1C-52D965A44322}"/>
              </a:ext>
            </a:extLst>
          </p:cNvPr>
          <p:cNvCxnSpPr>
            <a:cxnSpLocks/>
          </p:cNvCxnSpPr>
          <p:nvPr/>
        </p:nvCxnSpPr>
        <p:spPr>
          <a:xfrm flipH="1">
            <a:off x="7708669" y="4777018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B051876-A1CD-D84C-B212-F1232A1C12D1}"/>
              </a:ext>
            </a:extLst>
          </p:cNvPr>
          <p:cNvSpPr txBox="1"/>
          <p:nvPr/>
        </p:nvSpPr>
        <p:spPr>
          <a:xfrm>
            <a:off x="7607337" y="447683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E8BB24-CF83-F740-B10D-F3C149BB74BC}"/>
              </a:ext>
            </a:extLst>
          </p:cNvPr>
          <p:cNvSpPr txBox="1"/>
          <p:nvPr/>
        </p:nvSpPr>
        <p:spPr>
          <a:xfrm>
            <a:off x="7615086" y="487093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439E03-4E1B-EB48-A3FE-0E05B1CD4949}"/>
              </a:ext>
            </a:extLst>
          </p:cNvPr>
          <p:cNvSpPr txBox="1"/>
          <p:nvPr/>
        </p:nvSpPr>
        <p:spPr>
          <a:xfrm>
            <a:off x="7615086" y="50095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2D3C80-50ED-DB49-AA8D-B5F8E95F2443}"/>
              </a:ext>
            </a:extLst>
          </p:cNvPr>
          <p:cNvSpPr txBox="1"/>
          <p:nvPr/>
        </p:nvSpPr>
        <p:spPr>
          <a:xfrm>
            <a:off x="7615086" y="475380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F902D708-845D-7E40-BDB6-4844722AF8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55859"/>
              </p:ext>
            </p:extLst>
          </p:nvPr>
        </p:nvGraphicFramePr>
        <p:xfrm>
          <a:off x="5653917" y="1902343"/>
          <a:ext cx="1739872" cy="736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1861">
                  <a:extLst>
                    <a:ext uri="{9D8B030D-6E8A-4147-A177-3AD203B41FA5}">
                      <a16:colId xmlns:a16="http://schemas.microsoft.com/office/drawing/2014/main" val="850517030"/>
                    </a:ext>
                  </a:extLst>
                </a:gridCol>
                <a:gridCol w="387179">
                  <a:extLst>
                    <a:ext uri="{9D8B030D-6E8A-4147-A177-3AD203B41FA5}">
                      <a16:colId xmlns:a16="http://schemas.microsoft.com/office/drawing/2014/main" val="3547230292"/>
                    </a:ext>
                  </a:extLst>
                </a:gridCol>
                <a:gridCol w="378940">
                  <a:extLst>
                    <a:ext uri="{9D8B030D-6E8A-4147-A177-3AD203B41FA5}">
                      <a16:colId xmlns:a16="http://schemas.microsoft.com/office/drawing/2014/main" val="3374799695"/>
                    </a:ext>
                  </a:extLst>
                </a:gridCol>
                <a:gridCol w="411892">
                  <a:extLst>
                    <a:ext uri="{9D8B030D-6E8A-4147-A177-3AD203B41FA5}">
                      <a16:colId xmlns:a16="http://schemas.microsoft.com/office/drawing/2014/main" val="4195117202"/>
                    </a:ext>
                  </a:extLst>
                </a:gridCol>
              </a:tblGrid>
              <a:tr h="368288">
                <a:tc>
                  <a:txBody>
                    <a:bodyPr/>
                    <a:lstStyle/>
                    <a:p>
                      <a:r>
                        <a:rPr lang="en-US" dirty="0"/>
                        <a:t>Cu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6790415"/>
                  </a:ext>
                </a:extLst>
              </a:tr>
              <a:tr h="368288">
                <a:tc>
                  <a:txBody>
                    <a:bodyPr/>
                    <a:lstStyle/>
                    <a:p>
                      <a:r>
                        <a:rPr lang="en-US" dirty="0"/>
                        <a:t>DTT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0224659"/>
                  </a:ext>
                </a:extLst>
              </a:tr>
            </a:tbl>
          </a:graphicData>
        </a:graphic>
      </p:graphicFrame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E44564B-A60D-764B-883E-0C3598CF7E7C}"/>
              </a:ext>
            </a:extLst>
          </p:cNvPr>
          <p:cNvCxnSpPr>
            <a:cxnSpLocks/>
          </p:cNvCxnSpPr>
          <p:nvPr/>
        </p:nvCxnSpPr>
        <p:spPr>
          <a:xfrm>
            <a:off x="6555651" y="622573"/>
            <a:ext cx="0" cy="2014204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9709FE83-FDDE-7441-9F0B-33DF46207F67}"/>
              </a:ext>
            </a:extLst>
          </p:cNvPr>
          <p:cNvSpPr/>
          <p:nvPr/>
        </p:nvSpPr>
        <p:spPr>
          <a:xfrm>
            <a:off x="2112338" y="4485804"/>
            <a:ext cx="796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αFLAG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4706C2-3E37-3646-84A6-CD4BA6FF0F28}"/>
              </a:ext>
            </a:extLst>
          </p:cNvPr>
          <p:cNvSpPr txBox="1"/>
          <p:nvPr/>
        </p:nvSpPr>
        <p:spPr>
          <a:xfrm>
            <a:off x="5174124" y="1264766"/>
            <a:ext cx="144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Cys</a:t>
            </a:r>
            <a:r>
              <a:rPr lang="en-US" dirty="0"/>
              <a:t>-less </a:t>
            </a:r>
          </a:p>
          <a:p>
            <a:pPr algn="ctr"/>
            <a:r>
              <a:rPr lang="en-US" dirty="0"/>
              <a:t>Pro-</a:t>
            </a:r>
            <a:r>
              <a:rPr lang="en-US" dirty="0" err="1"/>
              <a:t>σ</a:t>
            </a:r>
            <a:r>
              <a:rPr lang="en-US" baseline="30000" dirty="0" err="1"/>
              <a:t>K</a:t>
            </a:r>
            <a:r>
              <a:rPr lang="en-US" dirty="0"/>
              <a:t>(1-127</a:t>
            </a:r>
            <a:r>
              <a:rPr lang="en-US" sz="1600" dirty="0"/>
              <a:t>)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B54BF9-9E52-E344-8E39-6A69A9F21651}"/>
              </a:ext>
            </a:extLst>
          </p:cNvPr>
          <p:cNvCxnSpPr>
            <a:cxnSpLocks/>
          </p:cNvCxnSpPr>
          <p:nvPr/>
        </p:nvCxnSpPr>
        <p:spPr>
          <a:xfrm flipH="1">
            <a:off x="5995251" y="622573"/>
            <a:ext cx="1477554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13BDF92-5D11-374E-94CE-42BFDA433FF1}"/>
              </a:ext>
            </a:extLst>
          </p:cNvPr>
          <p:cNvSpPr txBox="1"/>
          <p:nvPr/>
        </p:nvSpPr>
        <p:spPr>
          <a:xfrm>
            <a:off x="6065072" y="0"/>
            <a:ext cx="104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longer</a:t>
            </a:r>
          </a:p>
          <a:p>
            <a:pPr algn="ctr"/>
            <a:r>
              <a:rPr lang="en-US" dirty="0"/>
              <a:t>exposure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E56762C-A461-FA4B-BFA2-7CA6FD404288}"/>
              </a:ext>
            </a:extLst>
          </p:cNvPr>
          <p:cNvSpPr txBox="1"/>
          <p:nvPr/>
        </p:nvSpPr>
        <p:spPr>
          <a:xfrm>
            <a:off x="6512876" y="637161"/>
            <a:ext cx="144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Single-</a:t>
            </a:r>
            <a:r>
              <a:rPr lang="en-US" dirty="0" err="1"/>
              <a:t>Cys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Pro-</a:t>
            </a:r>
            <a:r>
              <a:rPr lang="en-US" dirty="0" err="1"/>
              <a:t>σ</a:t>
            </a:r>
            <a:r>
              <a:rPr lang="en-US" baseline="30000" dirty="0" err="1"/>
              <a:t>K</a:t>
            </a:r>
            <a:r>
              <a:rPr lang="en-US" dirty="0"/>
              <a:t>(1-127</a:t>
            </a:r>
            <a:r>
              <a:rPr lang="en-US" sz="1600" dirty="0"/>
              <a:t>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2599D9A-4664-FC4E-9559-AB9EAF434E56}"/>
              </a:ext>
            </a:extLst>
          </p:cNvPr>
          <p:cNvSpPr txBox="1"/>
          <p:nvPr/>
        </p:nvSpPr>
        <p:spPr>
          <a:xfrm rot="17888491">
            <a:off x="6897610" y="1384428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K24C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FCCA1E0-FA09-E146-BF6A-F8F067D18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9287" y="2607273"/>
            <a:ext cx="4749800" cy="4064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18545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121</Words>
  <Application>Microsoft Office PowerPoint</Application>
  <PresentationFormat>Widescreen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Lee Kroos</cp:lastModifiedBy>
  <cp:revision>2</cp:revision>
  <dcterms:created xsi:type="dcterms:W3CDTF">2021-10-08T00:27:18Z</dcterms:created>
  <dcterms:modified xsi:type="dcterms:W3CDTF">2021-10-14T17:27:35Z</dcterms:modified>
</cp:coreProperties>
</file>